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m4a" ContentType="audio/mp4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6" r:id="rId1"/>
  </p:sldMasterIdLst>
  <p:sldIdLst>
    <p:sldId id="256" r:id="rId2"/>
    <p:sldId id="28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72" r:id="rId13"/>
    <p:sldId id="273" r:id="rId14"/>
    <p:sldId id="274" r:id="rId15"/>
    <p:sldId id="275" r:id="rId16"/>
    <p:sldId id="277" r:id="rId17"/>
    <p:sldId id="278" r:id="rId18"/>
    <p:sldId id="279" r:id="rId19"/>
    <p:sldId id="280" r:id="rId20"/>
    <p:sldId id="281" r:id="rId21"/>
    <p:sldId id="282" r:id="rId22"/>
    <p:sldId id="284" r:id="rId23"/>
    <p:sldId id="285" r:id="rId24"/>
    <p:sldId id="299" r:id="rId25"/>
    <p:sldId id="300" r:id="rId26"/>
    <p:sldId id="301" r:id="rId27"/>
    <p:sldId id="302" r:id="rId28"/>
    <p:sldId id="308" r:id="rId29"/>
    <p:sldId id="286" r:id="rId30"/>
    <p:sldId id="287" r:id="rId31"/>
    <p:sldId id="298" r:id="rId32"/>
    <p:sldId id="304" r:id="rId33"/>
    <p:sldId id="306" r:id="rId34"/>
    <p:sldId id="305" r:id="rId35"/>
    <p:sldId id="307" r:id="rId36"/>
    <p:sldId id="309" r:id="rId37"/>
    <p:sldId id="310" r:id="rId38"/>
    <p:sldId id="311" r:id="rId39"/>
    <p:sldId id="315" r:id="rId40"/>
    <p:sldId id="316" r:id="rId41"/>
    <p:sldId id="317" r:id="rId42"/>
    <p:sldId id="312" r:id="rId43"/>
    <p:sldId id="318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Sekcja domyślna" id="{E3248694-49A0-44DE-B0DF-9E2E3A96291A}">
          <p14:sldIdLst>
            <p14:sldId id="256"/>
            <p14:sldId id="283"/>
            <p14:sldId id="257"/>
            <p14:sldId id="258"/>
            <p14:sldId id="259"/>
            <p14:sldId id="260"/>
            <p14:sldId id="261"/>
            <p14:sldId id="262"/>
            <p14:sldId id="263"/>
            <p14:sldId id="268"/>
            <p14:sldId id="269"/>
            <p14:sldId id="264"/>
            <p14:sldId id="265"/>
            <p14:sldId id="266"/>
            <p14:sldId id="267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4"/>
            <p14:sldId id="285"/>
            <p14:sldId id="299"/>
            <p14:sldId id="300"/>
            <p14:sldId id="301"/>
            <p14:sldId id="302"/>
            <p14:sldId id="308"/>
            <p14:sldId id="286"/>
            <p14:sldId id="287"/>
            <p14:sldId id="288"/>
            <p14:sldId id="289"/>
            <p14:sldId id="291"/>
            <p14:sldId id="292"/>
            <p14:sldId id="293"/>
            <p14:sldId id="294"/>
            <p14:sldId id="290"/>
            <p14:sldId id="295"/>
            <p14:sldId id="296"/>
            <p14:sldId id="297"/>
            <p14:sldId id="298"/>
            <p14:sldId id="303"/>
            <p14:sldId id="304"/>
            <p14:sldId id="306"/>
            <p14:sldId id="305"/>
            <p14:sldId id="307"/>
            <p14:sldId id="309"/>
            <p14:sldId id="310"/>
            <p14:sldId id="311"/>
            <p14:sldId id="314"/>
            <p14:sldId id="313"/>
            <p14:sldId id="315"/>
            <p14:sldId id="316"/>
            <p14:sldId id="317"/>
            <p14:sldId id="312"/>
            <p14:sldId id="318"/>
            <p14:sldId id="319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680" autoAdjust="0"/>
  </p:normalViewPr>
  <p:slideViewPr>
    <p:cSldViewPr snapToGrid="0">
      <p:cViewPr varScale="1">
        <p:scale>
          <a:sx n="80" d="100"/>
          <a:sy n="80" d="100"/>
        </p:scale>
        <p:origin x="-96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D75DBB05-D082-4A8C-8C51-7BDC9AC17578}" type="datetimeFigureOut">
              <a:rPr lang="pl-PL" smtClean="0"/>
              <a:pPr/>
              <a:t>21.04.2020</a:t>
            </a:fld>
            <a:endParaRPr lang="pl-PL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C39A89-EF9B-490D-B8F9-DE325DE556C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9243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5DBB05-D082-4A8C-8C51-7BDC9AC17578}" type="datetimeFigureOut">
              <a:rPr lang="pl-PL" smtClean="0"/>
              <a:pPr/>
              <a:t>21.04.2020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C39A89-EF9B-490D-B8F9-DE325DE556C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38560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5DBB05-D082-4A8C-8C51-7BDC9AC17578}" type="datetimeFigureOut">
              <a:rPr lang="pl-PL" smtClean="0"/>
              <a:pPr/>
              <a:t>21.04.2020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C39A89-EF9B-490D-B8F9-DE325DE556C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51530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5DBB05-D082-4A8C-8C51-7BDC9AC17578}" type="datetimeFigureOut">
              <a:rPr lang="pl-PL" smtClean="0"/>
              <a:pPr/>
              <a:t>21.04.2020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C39A89-EF9B-490D-B8F9-DE325DE556C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30883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75DBB05-D082-4A8C-8C51-7BDC9AC17578}" type="datetimeFigureOut">
              <a:rPr lang="pl-PL" smtClean="0"/>
              <a:pPr/>
              <a:t>21.04.2020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C39A89-EF9B-490D-B8F9-DE325DE556C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44255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5DBB05-D082-4A8C-8C51-7BDC9AC17578}" type="datetimeFigureOut">
              <a:rPr lang="pl-PL" smtClean="0"/>
              <a:pPr/>
              <a:t>21.04.2020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C39A89-EF9B-490D-B8F9-DE325DE556C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67893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5DBB05-D082-4A8C-8C51-7BDC9AC17578}" type="datetimeFigureOut">
              <a:rPr lang="pl-PL" smtClean="0"/>
              <a:pPr/>
              <a:t>21.04.2020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C39A89-EF9B-490D-B8F9-DE325DE556C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28307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5DBB05-D082-4A8C-8C51-7BDC9AC17578}" type="datetimeFigureOut">
              <a:rPr lang="pl-PL" smtClean="0"/>
              <a:pPr/>
              <a:t>21.04.2020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C39A89-EF9B-490D-B8F9-DE325DE556C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45457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5DBB05-D082-4A8C-8C51-7BDC9AC17578}" type="datetimeFigureOut">
              <a:rPr lang="pl-PL" smtClean="0"/>
              <a:pPr/>
              <a:t>21.04.2020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C39A89-EF9B-490D-B8F9-DE325DE556C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409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5DBB05-D082-4A8C-8C51-7BDC9AC17578}" type="datetimeFigureOut">
              <a:rPr lang="pl-PL" smtClean="0"/>
              <a:pPr/>
              <a:t>21.04.2020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3C39A89-EF9B-490D-B8F9-DE325DE556C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72753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75DBB05-D082-4A8C-8C51-7BDC9AC17578}" type="datetimeFigureOut">
              <a:rPr lang="pl-PL" smtClean="0"/>
              <a:pPr/>
              <a:t>21.04.2020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C39A89-EF9B-490D-B8F9-DE325DE556C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632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D75DBB05-D082-4A8C-8C51-7BDC9AC17578}" type="datetimeFigureOut">
              <a:rPr lang="pl-PL" smtClean="0"/>
              <a:pPr/>
              <a:t>21.04.2020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33C39A89-EF9B-490D-B8F9-DE325DE556C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278551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1.m4a"/><Relationship Id="rId5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9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9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5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14.xml"/><Relationship Id="rId7" Type="http://schemas.microsoft.com/office/2007/relationships/media" Target="../media/media16.m4a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7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9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8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21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22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24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25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26.m4a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28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29.m4a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30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31.m4a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32.m4a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33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34.m4a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45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47.m4a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48.m4a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49.m4a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50.m4a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51.m4a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52.m4a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53.m4a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56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57.m4a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58.m4a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59.m4a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60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9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6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9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06B0066-07EA-4747-BF1C-40F4AC8F10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Dzień ziemi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7E306680-EF29-42B0-A630-E0D617ED18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22 kwietnia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xmlns="" id="{F286C3D1-17C6-4E31-B526-8E5E07166D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90423" y="1361406"/>
            <a:ext cx="1611154" cy="545313"/>
          </a:xfrm>
          <a:prstGeom prst="rect">
            <a:avLst/>
          </a:prstGeom>
        </p:spPr>
      </p:pic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21F0C099-D55F-43B1-B80C-E5EF93265BE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12090" y="63233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987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3834990-C6B3-4A98-B13F-AE191A342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Topnienie lodowców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xmlns="" id="{C8CB6EDC-1B77-4275-8E18-D4F47AEDF8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37" r="27537"/>
          <a:stretch>
            <a:fillRect/>
          </a:stretch>
        </p:blipFill>
        <p:spPr/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1236F6C6-9B98-48D8-B508-BF4CA1061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/>
              <a:t>Topniejące lodowce to poważny sygnał, że Ziemia jest w tarapatach. </a:t>
            </a:r>
          </a:p>
          <a:p>
            <a:endParaRPr lang="pl-PL" dirty="0"/>
          </a:p>
          <a:p>
            <a:r>
              <a:rPr lang="pl-PL" dirty="0"/>
              <a:t>Sprawiają, że poziom wody w oceanach stale podnosi się i zalewa ląd, na którym mogliby żyć ludzie. </a:t>
            </a:r>
          </a:p>
          <a:p>
            <a:r>
              <a:rPr lang="pl-PL" dirty="0"/>
              <a:t>Z tego powodu ludzie zmuszeni są przemieszczać się i żyć na coraz mniejszej przestrzeni. </a:t>
            </a:r>
          </a:p>
          <a:p>
            <a:r>
              <a:rPr lang="pl-PL" dirty="0"/>
              <a:t>Topnienie zaburza także pracę wody i stanowi zagrożenie dla milionów gatunków zwierząt żyjących w oceanach. </a:t>
            </a:r>
          </a:p>
        </p:txBody>
      </p:sp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CE5B56BF-9EAB-41ED-B310-D56AAE55A50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9260" y="59461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161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A4261F6D-AAE0-4667-8646-598D612F2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NOWA Wyspa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C7E87F68-C7E7-4EF2-B5DB-0FEEE64281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 POWIERZCHNI ZIEMI POJAWIŁA SIĘ NOWA WYSPA.</a:t>
            </a:r>
          </a:p>
        </p:txBody>
      </p:sp>
      <p:pic>
        <p:nvPicPr>
          <p:cNvPr id="5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1D764FF0-AB58-4535-9481-01C2B44CE01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46380" y="62318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88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08E56C6-F289-4F3A-9595-AA8F390FA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Wyspa śmieci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xmlns="" id="{AA631164-3D17-450D-A5AD-97F02FA5895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79" r="6679"/>
          <a:stretch>
            <a:fillRect/>
          </a:stretch>
        </p:blipFill>
        <p:spPr/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25E901E6-48F6-457A-9E32-A493FB382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2389694"/>
            <a:ext cx="2432304" cy="3502152"/>
          </a:xfrm>
        </p:spPr>
        <p:txBody>
          <a:bodyPr/>
          <a:lstStyle/>
          <a:p>
            <a:r>
              <a:rPr lang="pl-PL" dirty="0"/>
              <a:t>To nie żart. Wielka Pacyficzna Plama Śmieci to śmieciowa wyspa która zebrała się w wyniku ruchu wody właśnie na Oceanie Spokojnym</a:t>
            </a:r>
          </a:p>
          <a:p>
            <a:r>
              <a:rPr lang="pl-PL" dirty="0"/>
              <a:t>Składa się z plastikowych śmieci – butelek, sieci rybackich, zakrętek i foliowych reklamówek. </a:t>
            </a:r>
          </a:p>
        </p:txBody>
      </p:sp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CEAECC57-444D-4622-8FC5-83B7F092684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89559" y="60375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835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xmlns="" id="{3A1C0DED-E4ED-4B5A-A6AB-358C7CA59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Zgadnij, jak duża jest Wyspa Śmieci?</a:t>
            </a:r>
            <a:br>
              <a:rPr lang="pl-PL" dirty="0"/>
            </a:br>
            <a:r>
              <a:rPr lang="pl-PL" sz="2200" dirty="0"/>
              <a:t>Kliknij w odpowiedni obrazek.</a:t>
            </a:r>
            <a:endParaRPr lang="pl-PL" dirty="0"/>
          </a:p>
        </p:txBody>
      </p:sp>
      <p:pic>
        <p:nvPicPr>
          <p:cNvPr id="7" name="Obraz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7C06A0B1-820E-4A84-882B-43CAF8EAD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742" y="2306962"/>
            <a:ext cx="2466975" cy="184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az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36E0BFC8-3C99-48DA-810C-60AEBF9B86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4891" y="2417582"/>
            <a:ext cx="24003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Obraz 10">
            <a:hlinkClick r:id="rId3" action="ppaction://hlinksldjump"/>
            <a:extLst>
              <a:ext uri="{FF2B5EF4-FFF2-40B4-BE49-F238E27FC236}">
                <a16:creationId xmlns:a16="http://schemas.microsoft.com/office/drawing/2014/main" xmlns="" id="{52C10399-0490-4B19-993D-D134EA5326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5563" y="2341382"/>
            <a:ext cx="2219325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A54F204E-C3EE-4749-9026-1D3C4F518213}"/>
              </a:ext>
            </a:extLst>
          </p:cNvPr>
          <p:cNvSpPr/>
          <p:nvPr/>
        </p:nvSpPr>
        <p:spPr>
          <a:xfrm>
            <a:off x="734078" y="5070050"/>
            <a:ext cx="2618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duża jak dom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591B592F-B6EF-4D55-9185-22D834A0A86A}"/>
              </a:ext>
            </a:extLst>
          </p:cNvPr>
          <p:cNvSpPr/>
          <p:nvPr/>
        </p:nvSpPr>
        <p:spPr>
          <a:xfrm>
            <a:off x="4305890" y="5070050"/>
            <a:ext cx="2618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wielka jak osiedle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xmlns="" id="{721EE55E-00B2-460F-A888-A5C29051F378}"/>
              </a:ext>
            </a:extLst>
          </p:cNvPr>
          <p:cNvSpPr/>
          <p:nvPr/>
        </p:nvSpPr>
        <p:spPr>
          <a:xfrm>
            <a:off x="7877702" y="5070050"/>
            <a:ext cx="2618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ogromna jak Polska</a:t>
            </a:r>
          </a:p>
        </p:txBody>
      </p:sp>
      <p:pic>
        <p:nvPicPr>
          <p:cNvPr id="16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82D64793-FD7C-4E32-AD04-CED8F63E31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30878" y="585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556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1EAB94A-0E6E-48A2-8BE5-BD6B2C1F2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3"/>
            <a:ext cx="10058400" cy="1497291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Tak naprawdę,</a:t>
            </a:r>
            <a:br>
              <a:rPr lang="pl-PL" dirty="0"/>
            </a:br>
            <a:r>
              <a:rPr lang="pl-PL" dirty="0"/>
              <a:t>Wielka Pacyficzna Plama Śmieci jest pięciokrotnie większa od Polski!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6AFA9007-5276-41DA-8E2A-FED8B430A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3125" y="3381866"/>
            <a:ext cx="2219325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B12C4FEF-622D-4F99-8982-8465C771B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6675" y="2265967"/>
            <a:ext cx="2219325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B0EE750-CE46-476E-B77F-74BA525D3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5352" y="2265967"/>
            <a:ext cx="2219325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04FE2E4-D505-465A-BBF3-3924873EE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9627" y="3294667"/>
            <a:ext cx="2219325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8B65257E-A9D2-4BD9-ACB3-505F70CA4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063" y="3381866"/>
            <a:ext cx="2219325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06245ECC-86E7-4087-A520-B3B3FAD31A7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3240" y="59232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409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0C1BC20-6DDF-4AA1-85E6-7310D5688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O, rety!</a:t>
            </a: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xmlns="" id="{9ACEF7F1-40F1-419F-AB18-E62386EE3F4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3" r="1123"/>
          <a:stretch>
            <a:fillRect/>
          </a:stretch>
        </p:blipFill>
        <p:spPr/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xmlns="" id="{D0E29A57-B0B8-486C-856A-A84CC5694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/>
              <a:t>Śmieci w oceanie to głównie plastik. Dzieje się tak dlatego, że wyprodukowany plastik pozostaje na Ziemi przez setki i tysiące lat.</a:t>
            </a:r>
          </a:p>
          <a:p>
            <a:endParaRPr lang="pl-PL" dirty="0"/>
          </a:p>
          <a:p>
            <a:r>
              <a:rPr lang="pl-PL" dirty="0"/>
              <a:t>Czasem przybiera formę nanocząsteczek, czyli tak małych, że nie zobaczysz go gołym okiem. Dryfujący plastik zagraża zwierzętom wodnym. </a:t>
            </a:r>
          </a:p>
          <a:p>
            <a:r>
              <a:rPr lang="pl-PL" dirty="0"/>
              <a:t>Plastik, który jest pozostawiony na lądzie zagraża pozostałym zwierzętom, które zjadają go, myląc z pożywieniem lub po prostu klinują się w jego częściach. </a:t>
            </a:r>
          </a:p>
        </p:txBody>
      </p:sp>
      <p:pic>
        <p:nvPicPr>
          <p:cNvPr id="9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274D2BA2-35C2-4BFA-9D2D-B211280A951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49250" y="6083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998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xmlns="" id="{142282F2-8582-4C46-B9E1-BD0DF183D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Kto wyprodukował tyle śmieci?!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xmlns="" id="{38E4B850-96E4-4E77-875C-60DEA8A850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1BDD941B-C3E1-4CB2-AEEE-4F21471AFD7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3520" y="61861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973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B35BDFE3-D2BD-47EF-A285-1EAB477E2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Plastikowe odpady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23EA809D-0AF1-4907-A600-181FB0880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583" y="1093509"/>
            <a:ext cx="7558203" cy="4251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xmlns="" id="{125162BB-2C86-4444-B1AE-4ADDEF7BC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Domyślasz się pewnie, że to nie misie polarne, nie foczki i nie morskie zwierzęta wyprodukowały plastikowe śmieci. </a:t>
            </a:r>
          </a:p>
          <a:p>
            <a:endParaRPr lang="pl-PL" dirty="0"/>
          </a:p>
          <a:p>
            <a:r>
              <a:rPr lang="pl-PL" dirty="0"/>
              <a:t>Niestety, wszystkie te odpady tworzy człowiek.</a:t>
            </a:r>
          </a:p>
          <a:p>
            <a:endParaRPr lang="pl-PL" dirty="0"/>
          </a:p>
          <a:p>
            <a:r>
              <a:rPr lang="pl-PL" dirty="0"/>
              <a:t>Nie każdy dorosły, tak jak ty, wie i rozumie, że planecie trzeba pomagać. </a:t>
            </a:r>
          </a:p>
        </p:txBody>
      </p:sp>
      <p:pic>
        <p:nvPicPr>
          <p:cNvPr id="9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D5299710-D272-488A-A210-8DD2C0EF85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5383" y="579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130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60AB970-A5DE-4CDB-84A2-EF1331A62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0" y="508105"/>
            <a:ext cx="2430780" cy="579120"/>
          </a:xfrm>
        </p:spPr>
        <p:txBody>
          <a:bodyPr/>
          <a:lstStyle/>
          <a:p>
            <a:r>
              <a:rPr lang="pl-PL" dirty="0"/>
              <a:t>Co więcej…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BBA79C53-14B4-4FD6-8250-054460DC8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450" y="990939"/>
            <a:ext cx="7562850" cy="4571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D65D4D30-2FD6-429E-ACF0-E593B00F4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1216057"/>
            <a:ext cx="2430780" cy="5367623"/>
          </a:xfrm>
        </p:spPr>
        <p:txBody>
          <a:bodyPr>
            <a:normAutofit/>
          </a:bodyPr>
          <a:lstStyle/>
          <a:p>
            <a:r>
              <a:rPr lang="pl-PL" sz="1000" dirty="0"/>
              <a:t>Człowiek jest także odpowiedzialny za to, że temperatura na całej planecie cały czas rośnie! </a:t>
            </a:r>
          </a:p>
          <a:p>
            <a:r>
              <a:rPr lang="pl-PL" sz="1000" dirty="0"/>
              <a:t>Dlaczego? </a:t>
            </a:r>
          </a:p>
          <a:p>
            <a:r>
              <a:rPr lang="pl-PL" sz="1000" dirty="0"/>
              <a:t>Fabryki, samochody, samoloty, nasze domy produkują szkodliwe gazy, które nazywamy gazami cieplarnianymi. </a:t>
            </a:r>
          </a:p>
          <a:p>
            <a:r>
              <a:rPr lang="pl-PL" sz="1000" dirty="0" smtClean="0"/>
              <a:t>Z </a:t>
            </a:r>
            <a:r>
              <a:rPr lang="pl-PL" sz="1000" dirty="0"/>
              <a:t>tego powodu topnieją lodowce.</a:t>
            </a:r>
          </a:p>
          <a:p>
            <a:r>
              <a:rPr lang="pl-PL" sz="1000" dirty="0"/>
              <a:t>To także przyczyna problemów wielu gatunków zwierząt. </a:t>
            </a:r>
          </a:p>
          <a:p>
            <a:r>
              <a:rPr lang="pl-PL" sz="1000" dirty="0"/>
              <a:t>To również jedna z przyczyn różnych zmian, które obserwujemy w życiu zwierząt i roślin.</a:t>
            </a:r>
          </a:p>
        </p:txBody>
      </p:sp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46B6444F-359E-4FD3-8FB8-515994F95F5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64820" y="602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977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xmlns="" id="{7B5D166D-2623-4926-A8E1-768D05D79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Kto może pomóc ziemi i zostać jej przyjacielem?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xmlns="" id="{6C78F66A-AEF6-4157-AE7F-0388776E74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TERAZ JUŻ NA PEWNO WIESZ, ŻE ZIEMIA POTRZEBUJE PILNEJ POMOCY!</a:t>
            </a:r>
          </a:p>
        </p:txBody>
      </p:sp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FE7B6E8C-2118-4455-AA53-39D79424BBD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77004" y="63140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419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853F78F-EFDC-4558-98AB-446946D6B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Dzień dobry!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14488A47-1B3A-4FCB-9F1E-87149641C9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575" y="756105"/>
            <a:ext cx="7562850" cy="5040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7050ECDA-E105-412D-B1BC-A087EEE53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964608"/>
          </a:xfrm>
        </p:spPr>
        <p:txBody>
          <a:bodyPr>
            <a:normAutofit fontScale="92500" lnSpcReduction="20000"/>
          </a:bodyPr>
          <a:lstStyle/>
          <a:p>
            <a:r>
              <a:rPr lang="pl-PL" sz="1900" dirty="0"/>
              <a:t>To my, Przyjaciele Ziemi!</a:t>
            </a:r>
          </a:p>
          <a:p>
            <a:endParaRPr lang="pl-PL" sz="1900" dirty="0"/>
          </a:p>
          <a:p>
            <a:r>
              <a:rPr lang="pl-PL" sz="1900" dirty="0"/>
              <a:t>Wiemy, że nasza planeta jest naszym najcenniejszym skarbem. </a:t>
            </a:r>
          </a:p>
          <a:p>
            <a:endParaRPr lang="pl-PL" sz="1900" dirty="0"/>
          </a:p>
          <a:p>
            <a:r>
              <a:rPr lang="pl-PL" sz="1900" dirty="0"/>
              <a:t>Dziś chcemy pokazać Ci jak dołączyć do nas i stać się Przyjacielem Ziemi!</a:t>
            </a:r>
          </a:p>
          <a:p>
            <a:endParaRPr lang="pl-PL" dirty="0"/>
          </a:p>
        </p:txBody>
      </p:sp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179FF38B-4AC0-453F-B838-F37852B037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64820" y="58670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396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xmlns="" id="{A39FBE28-FFEB-4548-8511-DB536C287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TY!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CAC2D895-A710-4B2F-B72C-11DB6B3F92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8628" y="2196445"/>
            <a:ext cx="5762133" cy="3841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5C07C2E7-DF82-40DC-8335-F6F3D9128E6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61676" y="59344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386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B35BAC4-E0F5-4766-8005-29A0208B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Tylko jak?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CF75BC44-F11B-4E6B-A00F-AB570FE71C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8666" y="1857081"/>
            <a:ext cx="6154667" cy="4103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8744B294-2C45-47ED-9698-0F21700B7DA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8928" y="58827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178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37D40D8-7699-4DFF-A0A1-A2416F449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Mądrze!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82364606-1654-4312-BBA4-76D0DA62C9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6986" y="2014194"/>
            <a:ext cx="5372885" cy="3581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AB8790D7-544E-499F-9C1D-8CD65B0394BF}"/>
              </a:ext>
            </a:extLst>
          </p:cNvPr>
          <p:cNvSpPr txBox="1"/>
          <p:nvPr/>
        </p:nvSpPr>
        <p:spPr>
          <a:xfrm>
            <a:off x="744718" y="2014192"/>
            <a:ext cx="48841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Jesteś dzieckiem, </a:t>
            </a:r>
            <a:endParaRPr lang="pl-PL" sz="3200" dirty="0" smtClean="0"/>
          </a:p>
          <a:p>
            <a:r>
              <a:rPr lang="pl-PL" sz="3200" dirty="0" smtClean="0"/>
              <a:t>a </a:t>
            </a:r>
            <a:r>
              <a:rPr lang="pl-PL" sz="3200" dirty="0"/>
              <a:t>dzieci mogą pomagać planecie </a:t>
            </a:r>
            <a:endParaRPr lang="pl-PL" sz="3200" dirty="0" smtClean="0"/>
          </a:p>
          <a:p>
            <a:r>
              <a:rPr lang="pl-PL" sz="3200" dirty="0" smtClean="0"/>
              <a:t>na </a:t>
            </a:r>
            <a:r>
              <a:rPr lang="pl-PL" sz="3200" dirty="0"/>
              <a:t>wiele mądrych sposobów. Nawet lepiej niż dorośli</a:t>
            </a:r>
            <a:r>
              <a:rPr lang="pl-PL" sz="3200" dirty="0" smtClean="0"/>
              <a:t>!</a:t>
            </a:r>
            <a:endParaRPr lang="pl-PL" sz="3200" dirty="0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C31E04BE-DC97-424F-BDE6-96C79024B37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41518" y="58913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942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F89E4A9-1D32-42F5-A13B-E4060FBD6E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Co możesz zrobić już dziś?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6C4F4B9D-681C-463B-8E17-EBBBB4F14D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87DF565D-28B0-416E-A297-6FEFDDAE7E4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02883" y="61932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52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A31F769-FBED-4367-9CFC-27253EC20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Dobre nawyki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8A131D64-84FE-4881-9122-3EBBF55C89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Nawyki to takie zachowanie, do którego się przyzwyczailiśmy i wykonujemy je bez zastanowienia. </a:t>
            </a:r>
          </a:p>
          <a:p>
            <a:r>
              <a:rPr lang="pl-PL" dirty="0"/>
              <a:t>Np. po skorzystaniu z toalety myjesz ręce; po zabawie odkładasz zabawkę na miejsce; mówisz </a:t>
            </a:r>
            <a:r>
              <a:rPr lang="pl-PL" i="1" dirty="0"/>
              <a:t>Dzień dobry!</a:t>
            </a:r>
            <a:r>
              <a:rPr lang="pl-PL" dirty="0"/>
              <a:t>, gdy wejdziesz do przedszkola lub szkoły – to są dobre nawyki, które już masz.</a:t>
            </a:r>
          </a:p>
          <a:p>
            <a:r>
              <a:rPr lang="pl-PL" dirty="0"/>
              <a:t>Teraz czas na nowe!</a:t>
            </a:r>
          </a:p>
          <a:p>
            <a:r>
              <a:rPr lang="pl-PL" dirty="0"/>
              <a:t>NUMER 1 – Gaś światło, gdy wychodzisz z pomieszczeń. Dzięki temu oszczędzasz energię!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1049F75A-D394-4645-85F4-156B5F06BD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0638" y="2392627"/>
            <a:ext cx="4754562" cy="3169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B6BBCB84-1D67-460D-895C-60CA5F5EFD6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31645" y="58521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16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385287E-9C70-4B0B-9330-FFF90FF7D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Nr 2 Rysowanie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BA50E281-09AC-481A-9A3C-5193DF573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0675" y="1290637"/>
            <a:ext cx="5962650" cy="3971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D408D431-127E-4CA6-8120-BF6B5028ED3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Szanuj papier! Aby go wytworzyć wycinane są drzewa. </a:t>
            </a:r>
          </a:p>
          <a:p>
            <a:r>
              <a:rPr lang="pl-PL" dirty="0"/>
              <a:t>Zawsze zamalowuj całą kartkę z obu stron. </a:t>
            </a:r>
          </a:p>
          <a:p>
            <a:r>
              <a:rPr lang="pl-PL" dirty="0"/>
              <a:t>Poproś także dorosłych, by pozwolili Ci rysować na starych dokumentach i notatkach. </a:t>
            </a:r>
          </a:p>
        </p:txBody>
      </p:sp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AAD6C034-3834-40D3-B6E6-855B683F93A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7170" y="58999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021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722577F-E529-4FEE-8D22-0415F6805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Myjąc zęby, zakręcaj wodę!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D0A3C288-B9BB-4E28-A704-E4489A784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1076325"/>
            <a:ext cx="6096000" cy="4400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1885F7BE-191A-44C9-8F72-2647A38B4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Czym mniej jej zużywasz – tym lepiej. Dzięki temu oczyszczalnie ścieków będą miały mniej pracy i wyprodukują mniej zanieczyszczeń podczas pracy, a zapasy wody nie będą kurczyć się tak szybko.</a:t>
            </a:r>
          </a:p>
        </p:txBody>
      </p:sp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E5DD4985-88EB-4CD5-A183-E3BA82BF1B9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44422" y="59172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261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7919A48-74B3-460E-828D-AE39FC5AC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Dbaj o ubrania i zabawki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3870C476-D5FE-4063-ABEB-6165379CA2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4587" y="838200"/>
            <a:ext cx="4314825" cy="487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87FF40AC-64C0-45BA-9CF3-64591F12E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Zabawki i ubrania często zrobione są z tworzyw sztucznych. </a:t>
            </a:r>
          </a:p>
          <a:p>
            <a:r>
              <a:rPr lang="pl-PL" dirty="0"/>
              <a:t>Wiesz już, że są one bardzo szkodliwy dla naszej planety. Dlatego dbaj o to, co posiadasz. </a:t>
            </a:r>
          </a:p>
          <a:p>
            <a:r>
              <a:rPr lang="pl-PL" dirty="0"/>
              <a:t>Dzięki temu Twoje zabawki nie trafią do śmieci, a jeśli Ci się znudzą – będziesz mógł przekazać je innym dzieciom </a:t>
            </a:r>
          </a:p>
        </p:txBody>
      </p:sp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08FE2123-87E1-4AF2-8A69-9B767EBA40A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87555" y="59517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353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62CC72C-17DF-4178-95C6-A64C6C2ED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Upcycling</a:t>
            </a:r>
            <a:r>
              <a:rPr lang="pl-PL" dirty="0"/>
              <a:t>!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B74F2CCC-E006-49E8-95F9-B1E2B6094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575" y="755382"/>
            <a:ext cx="7562850" cy="5042435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6482F7C9-FEDC-4B5B-932E-0BA18126C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Daj śmieciom nowe życie i stwórz z nich coś wspaniałego!</a:t>
            </a:r>
          </a:p>
        </p:txBody>
      </p:sp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D9A588C3-7552-4958-8F5D-D47A306AD03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87375" y="58994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086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02BCF28-1735-406A-87D1-72DD5151C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SORTUJ ŚMIECI – </a:t>
            </a:r>
            <a:br>
              <a:rPr lang="pl-PL" dirty="0"/>
            </a:br>
            <a:r>
              <a:rPr lang="pl-PL" dirty="0"/>
              <a:t>wrzucaj je do odpowiednich koszy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3D945A37-FAA2-4865-BD9D-8947B6C98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175" y="2103438"/>
            <a:ext cx="5049650" cy="3932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1D59642D-4671-4D58-8314-1C75554F464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60400" y="5832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288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xmlns="" id="{E2F81766-BEEB-4A64-BD1B-73C98E446E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60855" y="2036763"/>
            <a:ext cx="9070975" cy="2587625"/>
          </a:xfrm>
        </p:spPr>
        <p:txBody>
          <a:bodyPr>
            <a:normAutofit/>
          </a:bodyPr>
          <a:lstStyle/>
          <a:p>
            <a:pPr algn="ctr"/>
            <a:r>
              <a:rPr lang="pl-PL" b="1" dirty="0"/>
              <a:t>Zaczynamy naszą podróż. </a:t>
            </a:r>
            <a:br>
              <a:rPr lang="pl-PL" b="1" dirty="0"/>
            </a:br>
            <a:r>
              <a:rPr lang="pl-PL" b="1" dirty="0"/>
              <a:t>Zobacz - to piękna Ziemia </a:t>
            </a:r>
            <a:br>
              <a:rPr lang="pl-PL" b="1" dirty="0"/>
            </a:br>
            <a:r>
              <a:rPr lang="pl-PL" b="1" dirty="0"/>
              <a:t>i jej wspaniali mieszkańcy. </a:t>
            </a:r>
          </a:p>
        </p:txBody>
      </p:sp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D6A25B60-F3B6-4CB9-9383-41031F1C5AD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89280" y="5911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578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1E70987E-6195-4CB4-9AEA-7F22FE0475F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890" y="556181"/>
            <a:ext cx="11057640" cy="5806911"/>
          </a:xfrm>
        </p:spPr>
      </p:pic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37C8C6F6-B037-48B6-A93D-952DC444D1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93479" y="58954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322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B49BA7C-99DC-4BA8-A8EA-1035E63A6F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Jak jeszcze mogę pomóc ziemi?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xmlns="" id="{72BFB8EC-DFCE-4C22-AB9A-368AADC031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E36060A3-7EF9-4B04-B77E-D66D08E799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7424" y="62773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588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0973E38-243C-44DC-B5B1-2BCF6EE3C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Kupujcie jak najmniej plastiku!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xmlns="" id="{86C2A89C-BAA0-40E0-9D45-62D430B37C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00B50C50-8183-4937-992A-9A60572CBE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9975" y="2771459"/>
            <a:ext cx="4754563" cy="3169282"/>
          </a:xfrm>
        </p:spPr>
      </p:pic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xmlns="" id="{919471DB-BE30-4C77-A044-B1CAE511B2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/>
              <a:t>To możesz zaproponować dorosłym: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xmlns="" id="{CFD4ABEE-A38F-463C-AD0E-0ED8EEE93F7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l-PL" dirty="0"/>
              <a:t>Zamiast plastikowej torby – używaj materiałowej, także do pakowania warzyw. </a:t>
            </a:r>
          </a:p>
          <a:p>
            <a:r>
              <a:rPr lang="pl-PL" dirty="0"/>
              <a:t>Zamiast plastikowej szczoteczki do zębów, gąbek, wacików i patyczków do uszu możesz używać materiałów wielokrotnego użytku. </a:t>
            </a:r>
          </a:p>
          <a:p>
            <a:r>
              <a:rPr lang="pl-PL" dirty="0"/>
              <a:t>Wybierz bidon zamiast plastikowej butelki i uzupełniaj go wodą z kranu lub przegotowaną. </a:t>
            </a:r>
          </a:p>
        </p:txBody>
      </p:sp>
      <p:pic>
        <p:nvPicPr>
          <p:cNvPr id="9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9F84E76B-3480-4D8A-A3CD-743E3AE5D36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92360" y="58307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141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01E75E9-27BC-4E4B-AA3D-B019150B7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„NIE” dla jednorazowych produktów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DF268FEC-D522-487B-B2C9-48477B48DF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4978" y="2282250"/>
            <a:ext cx="4754563" cy="3173923"/>
          </a:xfrm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6C2DE155-B58F-43A3-BE57-D633C8B17A0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l-PL" dirty="0"/>
              <a:t>Zawsze, gdy możesz używaj produktów wielokrotnego użytku. </a:t>
            </a:r>
          </a:p>
          <a:p>
            <a:r>
              <a:rPr lang="pl-PL" dirty="0"/>
              <a:t>Jednorazowe sztućce, kubki i talerze – to wszystko kolejne plastikowe śmieci, które przez setki lat będą zalegać na naszej planecie. </a:t>
            </a:r>
          </a:p>
        </p:txBody>
      </p:sp>
      <p:pic>
        <p:nvPicPr>
          <p:cNvPr id="9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70FA5224-391A-4010-9170-277ECA0A8C5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64007" y="59430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53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42EC759-A134-4C13-8DFB-65D44F5F8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Produkty z Polski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05BFD145-7E90-4F18-B4CA-D9BB53F597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To możesz zaproponować dorosłych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EDC329BD-5B93-41B4-A7B2-305B7CEAE7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/>
              <a:t>Podczas zakupów przypomnij dorosłym, aby wybierali produkty z Polski. </a:t>
            </a:r>
          </a:p>
          <a:p>
            <a:r>
              <a:rPr lang="pl-PL" dirty="0"/>
              <a:t>Produkty zza granicy zanieczyszczają środowisko podczas transportu. 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42DDDCC5-1641-48D6-A0E4-736F37E773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C897E0C7-4079-47C1-8954-C96F7F81167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3813" y="2771370"/>
            <a:ext cx="4754562" cy="3169460"/>
          </a:xfrm>
        </p:spPr>
      </p:pic>
      <p:pic>
        <p:nvPicPr>
          <p:cNvPr id="9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9A920AA2-0FBD-4310-9222-64D4D4FAFF5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0763" y="59562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994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0A1B2ED-47E8-421E-8CF0-C5277AFC5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Żarówki energooszczędne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3659DAF6-431D-45AE-8BAF-9C2EE34EDC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F8BD6E75-ABA8-4A16-879B-C7A9E2205E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9975" y="2769523"/>
            <a:ext cx="4754563" cy="3173154"/>
          </a:xfr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4FECDA15-3374-487A-A6C0-8E184897E4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/>
              <a:t>To możesz zaproponować dorosłym: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C5FFC8BD-77FE-408B-AD2A-76965438F4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l-PL" dirty="0"/>
              <a:t>Żarówki energooszczędne pozwalają zużyć mniej energii. Dzięki temu zużywamy mniej zasobów wydobywanych z Ziemi i sprawiamy, że środowisko jest mniej zanieczyszczane podczas produkcji energii. </a:t>
            </a:r>
          </a:p>
        </p:txBody>
      </p:sp>
      <p:pic>
        <p:nvPicPr>
          <p:cNvPr id="12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CA8D7336-81DB-4ADF-B240-0DD7A5BEC6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1145" y="59160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545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713DF8B-A246-43DA-9BD2-86068BFCE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Opiekuj się zwierzętami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D262331E-C040-4A03-A883-85764CE921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26349692-FF48-4506-B883-69EFCC2E10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/>
              <a:t>Pomóż zwierzętom. To ważni mieszkańcy naszej planety. </a:t>
            </a:r>
          </a:p>
          <a:p>
            <a:r>
              <a:rPr lang="pl-PL" dirty="0"/>
              <a:t>Pamiętaj jednak, aby wcześniej upewnić się jak mądrze pomóc zwierzętom – np. karmienie ptaków przetworzoną żywnością może im zaszkodzić.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E61821D4-1D1B-4D0E-85D8-06E47F5632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0BE9258C-ABBB-43AF-9EBB-4C15BD2E0E3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3813" y="2771404"/>
            <a:ext cx="4754562" cy="3169391"/>
          </a:xfrm>
        </p:spPr>
      </p:pic>
      <p:pic>
        <p:nvPicPr>
          <p:cNvPr id="9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9E54CD55-F7E7-410E-A8F0-C7AD6A4BB40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0763" y="59403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24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4CFFABC-02E3-4045-BDDD-174AEA04C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Zaopiekuj się roślinką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C48F0769-D741-4986-8A5C-F27B5FC7DC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2823D8C2-5D29-44C9-8BBE-C1D381D02D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9975" y="2771246"/>
            <a:ext cx="4754563" cy="3169708"/>
          </a:xfr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10812CC1-18FF-443A-9D23-DBF35A5534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/>
              <a:t>To możesz zaproponować dorosłym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ADB7DA31-BBC5-42CB-A704-DC9579B1BAB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l-PL" dirty="0"/>
              <a:t>Posadźcie razem roślinę – jeśli masz możliwość posadź ją w ogrodzie</a:t>
            </a:r>
          </a:p>
          <a:p>
            <a:r>
              <a:rPr lang="pl-PL" dirty="0"/>
              <a:t>Poszukaj razem z rodzicami akcji w Twojej okolicy, podczas której będziesz miał możliwość posadzić np. drzewo w parku. </a:t>
            </a:r>
          </a:p>
        </p:txBody>
      </p:sp>
      <p:pic>
        <p:nvPicPr>
          <p:cNvPr id="11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EBB050AE-B1A9-493E-8FD3-8C2F867E6D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33991" y="59569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903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8E7FF2D-9232-4698-A829-463669CF5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Zbieraj śmieci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59FB28B3-9EA5-4468-9A86-271497F6D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To możesz zaproponować dorosłym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39D75ADE-CE10-41E5-A83C-CA735BEF29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/>
              <a:t>Na każdy spacer weźcie ze sobą worek na śmieci i rękawiczki. Widząc porzucone śmieci po prostu zbierzcie je i wyrzućcie do odpowiednich koszy po spacerze.  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9A5E558A-7C3D-440D-BBEB-20D2028DC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E625EC02-B058-4B7D-8047-51B1B355133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6F2D74C0-1CF9-4E7D-86B0-673C673764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7181" y="2774554"/>
            <a:ext cx="4654971" cy="3103314"/>
          </a:xfrm>
          <a:prstGeom prst="rect">
            <a:avLst/>
          </a:prstGeom>
        </p:spPr>
      </p:pic>
      <p:pic>
        <p:nvPicPr>
          <p:cNvPr id="8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D02BF44C-4679-4D3C-8BE6-A253B24645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1208" y="59562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937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xmlns="" id="{03CA89F5-C8A8-4935-AD82-1A8587190D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5400" dirty="0"/>
              <a:t>Co możemy zrobić, gdy planeta nie będzie nadawała się do życia?</a:t>
            </a:r>
          </a:p>
        </p:txBody>
      </p:sp>
      <p:sp>
        <p:nvSpPr>
          <p:cNvPr id="6" name="Podtytuł 5">
            <a:extLst>
              <a:ext uri="{FF2B5EF4-FFF2-40B4-BE49-F238E27FC236}">
                <a16:creationId xmlns:a16="http://schemas.microsoft.com/office/drawing/2014/main" xmlns="" id="{A4AD75FE-1E41-46D3-A187-48AB0EAB6C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5C9E5497-B198-4723-909F-575EF0E82E2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42605" y="60859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951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C462A806-ABE9-46DA-B3C3-1A27715BF4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75383">
            <a:off x="815340" y="1223010"/>
            <a:ext cx="5777865" cy="3851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30D08942-BD74-4B60-9702-5D0896118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6265" y="2228850"/>
            <a:ext cx="5565910" cy="3713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96092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87D840D-EF28-43D0-9BD0-59F0A8248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Uciekać na inną planetę?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6A844955-6E1B-4477-8FEA-AC977C708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7224" y="2103438"/>
            <a:ext cx="5897552" cy="3932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C33F3F35-37B2-4E44-A64F-733CA0799C9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55256" y="6035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493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5E5CAAD-EC40-42D8-AC37-6325F3528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Ale… nie ma innej planety, na której możliwe jest życie!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AA7053CA-2B26-40C5-949C-C7740AEC7E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9037" y="2103438"/>
            <a:ext cx="4750089" cy="3748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xmlns="" id="{7921FAE7-10B3-427A-BE1C-59A1B8EDA1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/>
              <a:t>Dlatego to tak ogromnie ważne, by zadbać o naszą planetę!</a:t>
            </a:r>
          </a:p>
          <a:p>
            <a:r>
              <a:rPr lang="pl-PL" dirty="0"/>
              <a:t>Nie tylko nie ma innych planet, na której możliwe jest życie. </a:t>
            </a:r>
          </a:p>
          <a:p>
            <a:r>
              <a:rPr lang="pl-PL" dirty="0"/>
              <a:t>Ziemia to miejsce życia miliardów zwierząt. Musimy o nią zadbać także dla nich . </a:t>
            </a:r>
          </a:p>
        </p:txBody>
      </p:sp>
      <p:pic>
        <p:nvPicPr>
          <p:cNvPr id="8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02B1380C-055A-4C0A-B2B4-FF2EA7B63F8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80828" y="59902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716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xmlns="" id="{304824A9-1050-4F07-B081-CCA3DD868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562834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Ty, czy chciałbyś zostać</a:t>
            </a:r>
            <a:br>
              <a:rPr lang="pl-P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Przyjacielem Ziemi?</a:t>
            </a:r>
          </a:p>
        </p:txBody>
      </p:sp>
      <p:pic>
        <p:nvPicPr>
          <p:cNvPr id="11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6C4A5EF6-8645-4BDE-A91F-B280CDF98DA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33990" y="596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447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D82D05A-43F0-45BC-BD89-12DBA3F58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 dirty="0"/>
              <a:t>Jeśli w swoim codziennym życiu skorzystasz z tych rad – będziesz prawdziwym </a:t>
            </a:r>
            <a:r>
              <a:rPr lang="pl-PL" sz="2800" b="1" dirty="0"/>
              <a:t>Przyjacielem Ziemi!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755F1AD9-3857-48A7-88CD-B1F6F59BD3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5313" y="2014194"/>
            <a:ext cx="7640197" cy="3994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59718381-4D3B-4802-A9DD-34531B3CF1B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22423" y="60030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360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546608CB-3EE7-4C80-BDC2-F61D393188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2283" y="891415"/>
            <a:ext cx="4695365" cy="3130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57B5CA04-B8F3-4F9C-BCFE-D50542614C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9258" y="2760837"/>
            <a:ext cx="4513482" cy="3013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75CB84F-49A9-4009-B425-C02B218F27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159" y="904973"/>
            <a:ext cx="4197137" cy="2798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81651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BA1346C7-D87C-4815-8C51-D969ACC5CB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9436" y="582930"/>
            <a:ext cx="6286337" cy="4457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04EF51F-0517-453B-82CF-966412D5B7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227" y="2240280"/>
            <a:ext cx="5651328" cy="3760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80691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7">
            <a:extLst>
              <a:ext uri="{FF2B5EF4-FFF2-40B4-BE49-F238E27FC236}">
                <a16:creationId xmlns:a16="http://schemas.microsoft.com/office/drawing/2014/main" xmlns="" id="{C5F0A645-C686-4DF1-8623-4E035471CEA3}"/>
              </a:ext>
            </a:extLst>
          </p:cNvPr>
          <p:cNvSpPr txBox="1">
            <a:spLocks/>
          </p:cNvSpPr>
          <p:nvPr/>
        </p:nvSpPr>
        <p:spPr>
          <a:xfrm>
            <a:off x="1760855" y="2036763"/>
            <a:ext cx="9070975" cy="2587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pl-PL" b="1" dirty="0"/>
              <a:t>Pięknie, prawda? </a:t>
            </a:r>
          </a:p>
          <a:p>
            <a:pPr algn="ctr"/>
            <a:r>
              <a:rPr lang="pl-PL" b="1" dirty="0"/>
              <a:t>Jednak od jakiegoś czasu Ziemia ma kłopoty.</a:t>
            </a:r>
          </a:p>
        </p:txBody>
      </p:sp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FD5490A2-5FAB-4305-8AB2-94CDF18F1AB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69290" y="58204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704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314DF8E-AEA2-4801-A2D2-5281A26CA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Ratunku, gorąco!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FB1EB476-4EF0-4948-A940-304153160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968496"/>
          </a:xfrm>
        </p:spPr>
        <p:txBody>
          <a:bodyPr>
            <a:normAutofit/>
          </a:bodyPr>
          <a:lstStyle/>
          <a:p>
            <a:r>
              <a:rPr lang="pl-PL" sz="1200" dirty="0"/>
              <a:t>To pożary w Amazonii. Ten obszar bywa nazywany płucami Ziemi, ze względu na jego olbrzymie rozmiary. To obszar, który produkuje bardzo dużo tlenu.</a:t>
            </a:r>
          </a:p>
          <a:p>
            <a:endParaRPr lang="pl-PL" sz="1200" dirty="0"/>
          </a:p>
          <a:p>
            <a:r>
              <a:rPr lang="pl-PL" sz="1200" dirty="0"/>
              <a:t>Tlen jest niezbędny do życia ludzi i zwierząt. </a:t>
            </a:r>
          </a:p>
          <a:p>
            <a:endParaRPr lang="pl-PL" sz="1200" dirty="0"/>
          </a:p>
          <a:p>
            <a:r>
              <a:rPr lang="pl-PL" sz="1200" dirty="0"/>
              <a:t>Gdy lasy giną – ginie źródło tlenu. </a:t>
            </a:r>
            <a:endParaRPr lang="pl-PL" sz="1200" dirty="0" smtClean="0"/>
          </a:p>
          <a:p>
            <a:r>
              <a:rPr lang="pl-PL" sz="1200" dirty="0" smtClean="0"/>
              <a:t>A </a:t>
            </a:r>
            <a:r>
              <a:rPr lang="pl-PL" sz="1200" dirty="0"/>
              <a:t>także setki tysięcy zwierząt, który zamieszkiwały te lasy.</a:t>
            </a:r>
          </a:p>
          <a:p>
            <a:r>
              <a:rPr lang="pl-PL" sz="1200" dirty="0"/>
              <a:t>Gdyby tlenu zabrakło – życie na Ziemi nie byłoby możliwe</a:t>
            </a:r>
            <a:r>
              <a:rPr lang="pl-PL" sz="1200" dirty="0" smtClean="0"/>
              <a:t>.</a:t>
            </a:r>
            <a:endParaRPr lang="pl-PL" sz="1200" dirty="0"/>
          </a:p>
        </p:txBody>
      </p:sp>
      <p:pic>
        <p:nvPicPr>
          <p:cNvPr id="10" name="Symbol zastępczy obrazu 9">
            <a:extLst>
              <a:ext uri="{FF2B5EF4-FFF2-40B4-BE49-F238E27FC236}">
                <a16:creationId xmlns:a16="http://schemas.microsoft.com/office/drawing/2014/main" xmlns="" id="{55437345-DBA4-4E23-8563-6E55DB50FB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74129" y="237744"/>
            <a:ext cx="8510016" cy="6382512"/>
          </a:xfrm>
        </p:spPr>
      </p:pic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2AFE3F11-32D5-4A0B-9DEE-17C9EDB6121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43560" y="60512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619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3364F7F-B418-4603-8211-4F9C09786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Susza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xmlns="" id="{60590260-1708-4E4A-99F3-15D328D553C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86" r="5086"/>
          <a:stretch>
            <a:fillRect/>
          </a:stretch>
        </p:blipFill>
        <p:spPr/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8C98E69B-36AC-48C9-96B2-5D2B0731794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Pożary to nie jedyny kłopot z jakim mierzy się nasza planeta.</a:t>
            </a:r>
          </a:p>
          <a:p>
            <a:endParaRPr lang="pl-PL" dirty="0"/>
          </a:p>
          <a:p>
            <a:r>
              <a:rPr lang="pl-PL" dirty="0"/>
              <a:t>Ze względu na wysoką temperaturę i brak deszczu – rzeki wysychają, a to staje się powodem suszy. </a:t>
            </a:r>
          </a:p>
          <a:p>
            <a:endParaRPr lang="pl-PL" dirty="0"/>
          </a:p>
          <a:p>
            <a:r>
              <a:rPr lang="pl-PL" dirty="0"/>
              <a:t>Gleba pozbawiona wody nie nadaje się do życia dla roślin i zwierząt.</a:t>
            </a:r>
          </a:p>
        </p:txBody>
      </p:sp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xmlns="" id="{8CB4B256-1DEF-4422-BBBB-45319A210AF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60680" y="60490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843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dło">
  <a:themeElements>
    <a:clrScheme name="Mydło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Mydło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ydł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TM03457510[[fn=Mydło]]</Template>
  <TotalTime>651</TotalTime>
  <Words>1130</Words>
  <Application>Microsoft Office PowerPoint</Application>
  <PresentationFormat>Niestandardowy</PresentationFormat>
  <Paragraphs>121</Paragraphs>
  <Slides>43</Slides>
  <Notes>0</Notes>
  <HiddenSlides>0</HiddenSlides>
  <MMClips>40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4" baseType="lpstr">
      <vt:lpstr>Mydło</vt:lpstr>
      <vt:lpstr>Dzień ziemi</vt:lpstr>
      <vt:lpstr>Dzień dobry!</vt:lpstr>
      <vt:lpstr>Zaczynamy naszą podróż.  Zobacz - to piękna Ziemia  i jej wspaniali mieszkańcy. </vt:lpstr>
      <vt:lpstr>Slajd 4</vt:lpstr>
      <vt:lpstr>Slajd 5</vt:lpstr>
      <vt:lpstr>Slajd 6</vt:lpstr>
      <vt:lpstr>Slajd 7</vt:lpstr>
      <vt:lpstr>Ratunku, gorąco!</vt:lpstr>
      <vt:lpstr>Susza</vt:lpstr>
      <vt:lpstr>Topnienie lodowców</vt:lpstr>
      <vt:lpstr>NOWA Wyspa</vt:lpstr>
      <vt:lpstr>Wyspa śmieci</vt:lpstr>
      <vt:lpstr>Zgadnij, jak duża jest Wyspa Śmieci? Kliknij w odpowiedni obrazek.</vt:lpstr>
      <vt:lpstr>Tak naprawdę, Wielka Pacyficzna Plama Śmieci jest pięciokrotnie większa od Polski!</vt:lpstr>
      <vt:lpstr>O, rety!</vt:lpstr>
      <vt:lpstr>Kto wyprodukował tyle śmieci?!</vt:lpstr>
      <vt:lpstr>Plastikowe odpady</vt:lpstr>
      <vt:lpstr>Co więcej…</vt:lpstr>
      <vt:lpstr>Kto może pomóc ziemi i zostać jej przyjacielem?</vt:lpstr>
      <vt:lpstr>TY!</vt:lpstr>
      <vt:lpstr>Tylko jak?</vt:lpstr>
      <vt:lpstr>Mądrze!</vt:lpstr>
      <vt:lpstr>Co możesz zrobić już dziś? </vt:lpstr>
      <vt:lpstr>Dobre nawyki</vt:lpstr>
      <vt:lpstr>Nr 2 Rysowanie</vt:lpstr>
      <vt:lpstr>Myjąc zęby, zakręcaj wodę!</vt:lpstr>
      <vt:lpstr>Dbaj o ubrania i zabawki</vt:lpstr>
      <vt:lpstr>Upcycling!</vt:lpstr>
      <vt:lpstr>SORTUJ ŚMIECI –  wrzucaj je do odpowiednich koszy</vt:lpstr>
      <vt:lpstr>Slajd 30</vt:lpstr>
      <vt:lpstr>Jak jeszcze mogę pomóc ziemi?</vt:lpstr>
      <vt:lpstr>Kupujcie jak najmniej plastiku!</vt:lpstr>
      <vt:lpstr>„NIE” dla jednorazowych produktów</vt:lpstr>
      <vt:lpstr>Produkty z Polski</vt:lpstr>
      <vt:lpstr>Żarówki energooszczędne</vt:lpstr>
      <vt:lpstr>Opiekuj się zwierzętami</vt:lpstr>
      <vt:lpstr>Zaopiekuj się roślinką</vt:lpstr>
      <vt:lpstr>Zbieraj śmieci</vt:lpstr>
      <vt:lpstr>Co możemy zrobić, gdy planeta nie będzie nadawała się do życia?</vt:lpstr>
      <vt:lpstr>Uciekać na inną planetę?</vt:lpstr>
      <vt:lpstr>Ale… nie ma innej planety, na której możliwe jest życie!</vt:lpstr>
      <vt:lpstr>A Ty, czy chciałbyś zostać Przyjacielem Ziemi?</vt:lpstr>
      <vt:lpstr>Jeśli w swoim codziennym życiu skorzystasz z tych rad – będziesz prawdziwym Przyjacielem Ziemi!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Dzień ziemi</dc:title>
  <dc:creator>Monika Sobkowiak</dc:creator>
  <cp:lastModifiedBy>ADMIN</cp:lastModifiedBy>
  <cp:revision>54</cp:revision>
  <dcterms:created xsi:type="dcterms:W3CDTF">2020-04-18T18:14:18Z</dcterms:created>
  <dcterms:modified xsi:type="dcterms:W3CDTF">2020-04-21T14:09:37Z</dcterms:modified>
</cp:coreProperties>
</file>